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2" r:id="rId2"/>
    <p:sldId id="292" r:id="rId3"/>
    <p:sldId id="293" r:id="rId4"/>
    <p:sldId id="294" r:id="rId5"/>
    <p:sldId id="296" r:id="rId6"/>
    <p:sldId id="297" r:id="rId7"/>
    <p:sldId id="295" r:id="rId8"/>
    <p:sldId id="282" r:id="rId9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470"/>
    <a:srgbClr val="EFF1F5"/>
    <a:srgbClr val="3076AF"/>
    <a:srgbClr val="240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10" d="100"/>
          <a:sy n="210" d="100"/>
        </p:scale>
        <p:origin x="384" y="17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04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05F31-F182-4967-9F13-D4851BCE1F1D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19771-8075-4ADD-A44F-A832A9B8223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03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A90BE-13B4-44F9-8E92-EBE09C8C8CA9}" type="datetimeFigureOut">
              <a:rPr lang="LID4096" smtClean="0"/>
              <a:t>05/22/2025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D188C-4840-4C5B-A2B0-95193CDE934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695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D188C-4840-4C5B-A2B0-95193CDE934B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8408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323528" y="1275606"/>
            <a:ext cx="4896544" cy="3024336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528" y="2477003"/>
            <a:ext cx="4896544" cy="886835"/>
          </a:xfrm>
        </p:spPr>
        <p:txBody>
          <a:bodyPr>
            <a:noAutofit/>
          </a:bodyPr>
          <a:lstStyle>
            <a:lvl1pPr>
              <a:lnSpc>
                <a:spcPts val="3100"/>
              </a:lnSpc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/>
              <a:t>Текст 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26" name="Picture 2" descr="M:\Дизайн\Презентация отрисованные элементы\Паттерн.png"/>
          <p:cNvPicPr>
            <a:picLocks noChangeAspect="1" noChangeArrowheads="1"/>
          </p:cNvPicPr>
          <p:nvPr userDrawn="1"/>
        </p:nvPicPr>
        <p:blipFill>
          <a:blip r:embed="rId2" cstate="print"/>
          <a:srcRect r="51119" b="41337"/>
          <a:stretch>
            <a:fillRect/>
          </a:stretch>
        </p:blipFill>
        <p:spPr bwMode="auto">
          <a:xfrm>
            <a:off x="4355976" y="-596602"/>
            <a:ext cx="4788024" cy="5740102"/>
          </a:xfrm>
          <a:prstGeom prst="rect">
            <a:avLst/>
          </a:prstGeom>
          <a:noFill/>
        </p:spPr>
      </p:pic>
      <p:pic>
        <p:nvPicPr>
          <p:cNvPr id="3074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67494"/>
            <a:ext cx="2305274" cy="58706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251520" y="735546"/>
            <a:ext cx="72008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1347614"/>
            <a:ext cx="8640961" cy="324036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0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4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864096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chebn\Downloads\Презентация для БГУ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0538"/>
            <a:ext cx="9144618" cy="5164038"/>
          </a:xfrm>
          <a:prstGeom prst="rect">
            <a:avLst/>
          </a:prstGeom>
          <a:noFill/>
        </p:spPr>
      </p:pic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2" y="1347614"/>
            <a:ext cx="8784976" cy="324036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11"/>
          <p:cNvSpPr>
            <a:spLocks noGrp="1"/>
          </p:cNvSpPr>
          <p:nvPr>
            <p:ph type="body" sz="quarter" idx="16" hasCustomPrompt="1"/>
          </p:nvPr>
        </p:nvSpPr>
        <p:spPr>
          <a:xfrm>
            <a:off x="5724128" y="267494"/>
            <a:ext cx="3240360" cy="43204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1028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5292477" cy="833712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84355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139952" y="408391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8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84355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139952" y="4083918"/>
            <a:ext cx="3600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25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/>
          <p:cNvSpPr>
            <a:spLocks noGrp="1"/>
          </p:cNvSpPr>
          <p:nvPr>
            <p:ph type="pic" sz="quarter" idx="15"/>
          </p:nvPr>
        </p:nvSpPr>
        <p:spPr>
          <a:xfrm>
            <a:off x="0" y="987574"/>
            <a:ext cx="4427984" cy="4155926"/>
          </a:xfrm>
        </p:spPr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11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Прямоугольник 19"/>
          <p:cNvSpPr/>
          <p:nvPr userDrawn="1"/>
        </p:nvSpPr>
        <p:spPr>
          <a:xfrm>
            <a:off x="4427984" y="0"/>
            <a:ext cx="4716016" cy="514350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211960" y="915566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4211960" y="192367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4211960" y="300379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 userDrawn="1"/>
        </p:nvSpPr>
        <p:spPr>
          <a:xfrm>
            <a:off x="4211960" y="4083918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 userDrawn="1"/>
        </p:nvSpPr>
        <p:spPr>
          <a:xfrm>
            <a:off x="251520" y="4623978"/>
            <a:ext cx="1440160" cy="5400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4211960" y="339502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4211960" y="1419622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4211960" y="242773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 userDrawn="1"/>
        </p:nvSpPr>
        <p:spPr>
          <a:xfrm>
            <a:off x="4211960" y="350785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 userDrawn="1"/>
        </p:nvSpPr>
        <p:spPr>
          <a:xfrm>
            <a:off x="4211960" y="4587974"/>
            <a:ext cx="360040" cy="21602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26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059656"/>
            <a:ext cx="3600450" cy="3239691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29"/>
          <p:cNvSpPr>
            <a:spLocks noGrp="1"/>
          </p:cNvSpPr>
          <p:nvPr>
            <p:ph type="body" sz="quarter" idx="14" hasCustomPrompt="1"/>
          </p:nvPr>
        </p:nvSpPr>
        <p:spPr>
          <a:xfrm>
            <a:off x="4716016" y="195486"/>
            <a:ext cx="4211960" cy="432048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4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3888431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4788024" y="555526"/>
            <a:ext cx="1872208" cy="194421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 userDrawn="1"/>
        </p:nvSpPr>
        <p:spPr>
          <a:xfrm>
            <a:off x="4788024" y="2643758"/>
            <a:ext cx="1872208" cy="1944216"/>
          </a:xfrm>
          <a:prstGeom prst="rect">
            <a:avLst/>
          </a:prstGeom>
          <a:solidFill>
            <a:srgbClr val="3076AF"/>
          </a:solidFill>
          <a:ln>
            <a:solidFill>
              <a:srgbClr val="307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>
          <a:xfrm>
            <a:off x="6804248" y="2643758"/>
            <a:ext cx="1872208" cy="1944216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 userDrawn="1"/>
        </p:nvSpPr>
        <p:spPr>
          <a:xfrm>
            <a:off x="6804248" y="555526"/>
            <a:ext cx="1872208" cy="1944216"/>
          </a:xfrm>
          <a:prstGeom prst="rect">
            <a:avLst/>
          </a:prstGeom>
          <a:solidFill>
            <a:srgbClr val="3076AF"/>
          </a:solidFill>
          <a:ln>
            <a:solidFill>
              <a:srgbClr val="307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2" name="Текст 2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1059656"/>
            <a:ext cx="4177159" cy="3744342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4176462" cy="720080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chebn\Downloads\Презентация для БГУ (6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617" cy="5143500"/>
          </a:xfrm>
          <a:prstGeom prst="rect">
            <a:avLst/>
          </a:prstGeom>
          <a:noFill/>
        </p:spPr>
      </p:pic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6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uchebn\Downloads\Презентация для БГУ (7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0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chebn\Downloads\Презентация для БГУ (8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803" y="0"/>
            <a:ext cx="9143999" cy="5143500"/>
          </a:xfrm>
          <a:prstGeom prst="rect">
            <a:avLst/>
          </a:prstGeom>
          <a:noFill/>
        </p:spPr>
      </p:pic>
      <p:pic>
        <p:nvPicPr>
          <p:cNvPr id="5" name="Picture 4" descr="M:\Брендбук БГУ\логотипы\rus\png be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659982"/>
            <a:ext cx="1413635" cy="360000"/>
          </a:xfrm>
          <a:prstGeom prst="rect">
            <a:avLst/>
          </a:prstGeom>
          <a:noFill/>
        </p:spPr>
      </p:pic>
      <p:sp>
        <p:nvSpPr>
          <p:cNvPr id="6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483518"/>
            <a:ext cx="7632848" cy="410445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/>
          <p:nvPr userDrawn="1"/>
        </p:nvCxnSpPr>
        <p:spPr>
          <a:xfrm>
            <a:off x="2232248" y="1624525"/>
            <a:ext cx="45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48" y="1707654"/>
            <a:ext cx="4572000" cy="216024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sp>
        <p:nvSpPr>
          <p:cNvPr id="17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2232248" y="4083918"/>
            <a:ext cx="4571999" cy="504056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подзаголовка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32248" y="1168903"/>
            <a:ext cx="4572000" cy="383615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2232248" y="3939902"/>
            <a:ext cx="45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9" y="339502"/>
            <a:ext cx="2373693" cy="6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0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/>
          <p:cNvCxnSpPr/>
          <p:nvPr userDrawn="1"/>
        </p:nvCxnSpPr>
        <p:spPr>
          <a:xfrm>
            <a:off x="2232248" y="1624525"/>
            <a:ext cx="4572000" cy="0"/>
          </a:xfrm>
          <a:prstGeom prst="line">
            <a:avLst/>
          </a:prstGeom>
          <a:ln>
            <a:solidFill>
              <a:srgbClr val="0A347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232248" y="1707654"/>
            <a:ext cx="4572000" cy="216024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sp>
        <p:nvSpPr>
          <p:cNvPr id="17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2232248" y="4083918"/>
            <a:ext cx="4571999" cy="504056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подзаголовка</a:t>
            </a:r>
          </a:p>
        </p:txBody>
      </p:sp>
      <p:sp>
        <p:nvSpPr>
          <p:cNvPr id="18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32248" y="1168903"/>
            <a:ext cx="4572000" cy="383615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" y="339502"/>
            <a:ext cx="2373693" cy="604241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 userDrawn="1"/>
        </p:nvCxnSpPr>
        <p:spPr>
          <a:xfrm>
            <a:off x="2232248" y="3939902"/>
            <a:ext cx="4572000" cy="0"/>
          </a:xfrm>
          <a:prstGeom prst="line">
            <a:avLst/>
          </a:prstGeom>
          <a:ln>
            <a:solidFill>
              <a:srgbClr val="0A347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4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1907704" y="1563638"/>
            <a:ext cx="5472608" cy="2880320"/>
          </a:xfrm>
          <a:prstGeom prst="rect">
            <a:avLst/>
          </a:prstGeom>
          <a:solidFill>
            <a:srgbClr val="0A34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1763688" y="1419622"/>
            <a:ext cx="5472608" cy="2880320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" y="339502"/>
            <a:ext cx="2373693" cy="604241"/>
          </a:xfrm>
          <a:prstGeom prst="rect">
            <a:avLst/>
          </a:prstGeom>
        </p:spPr>
      </p:pic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195736" y="1589456"/>
            <a:ext cx="4752528" cy="256647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976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0A34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1907704" y="1563638"/>
            <a:ext cx="5472608" cy="28803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1763688" y="1419622"/>
            <a:ext cx="5472608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2195736" y="1589456"/>
            <a:ext cx="4752528" cy="256647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n>
                  <a:solidFill>
                    <a:srgbClr val="0A3470"/>
                  </a:solidFill>
                </a:ln>
                <a:solidFill>
                  <a:srgbClr val="0A347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9" y="339502"/>
            <a:ext cx="2373693" cy="6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1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1347614"/>
            <a:ext cx="8640961" cy="3240360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86409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  <p:pic>
        <p:nvPicPr>
          <p:cNvPr id="9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9144000" cy="170765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989098"/>
            <a:ext cx="8496944" cy="5042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1" y="1851670"/>
            <a:ext cx="8830613" cy="2736304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7"/>
            <a:ext cx="8640960" cy="651269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1" y="1275606"/>
            <a:ext cx="8830613" cy="3330735"/>
          </a:xfrm>
        </p:spPr>
        <p:txBody>
          <a:bodyPr>
            <a:normAutofit/>
          </a:bodyPr>
          <a:lstStyle>
            <a:lvl1pPr marL="0" indent="0" algn="just">
              <a:buNone/>
              <a:defRPr sz="28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3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775181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Picture 2" descr="M:\Брендбук БГУ\логотипы\rus\png.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659982"/>
            <a:ext cx="1413789" cy="360040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 userDrawn="1"/>
        </p:nvSpPr>
        <p:spPr>
          <a:xfrm>
            <a:off x="1475656" y="843558"/>
            <a:ext cx="5976664" cy="93610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1475656" y="1851670"/>
            <a:ext cx="5976664" cy="936104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>
          <a:xfrm>
            <a:off x="1475656" y="2859782"/>
            <a:ext cx="5976664" cy="936104"/>
          </a:xfrm>
          <a:prstGeom prst="rect">
            <a:avLst/>
          </a:prstGeom>
          <a:solidFill>
            <a:srgbClr val="0A3470"/>
          </a:solidFill>
          <a:ln>
            <a:solidFill>
              <a:srgbClr val="0A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1475656" y="3867894"/>
            <a:ext cx="5976664" cy="936104"/>
          </a:xfrm>
          <a:prstGeom prst="rect">
            <a:avLst/>
          </a:prstGeom>
          <a:solidFill>
            <a:srgbClr val="EFF1F5"/>
          </a:solidFill>
          <a:ln>
            <a:solidFill>
              <a:srgbClr val="EFF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6" hasCustomPrompt="1"/>
          </p:nvPr>
        </p:nvSpPr>
        <p:spPr>
          <a:xfrm>
            <a:off x="2555776" y="987574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2555776" y="3003798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2555776" y="1995686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18"/>
          <p:cNvSpPr>
            <a:spLocks noGrp="1"/>
          </p:cNvSpPr>
          <p:nvPr>
            <p:ph type="body" sz="quarter" idx="19" hasCustomPrompt="1"/>
          </p:nvPr>
        </p:nvSpPr>
        <p:spPr>
          <a:xfrm>
            <a:off x="2555776" y="4011910"/>
            <a:ext cx="4825182" cy="648221"/>
          </a:xfrm>
        </p:spPr>
        <p:txBody>
          <a:bodyPr>
            <a:normAutofit/>
          </a:bodyPr>
          <a:lstStyle>
            <a:lvl1pPr algn="just">
              <a:buNone/>
              <a:defRPr sz="2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11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1" y="123478"/>
            <a:ext cx="8640960" cy="576213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000">
                <a:solidFill>
                  <a:srgbClr val="0A347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ru-RU" dirty="0"/>
              <a:t>Текст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83EAF-5D58-4128-B27B-15541B11FBD3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43E37-2564-4D58-ABC1-0ECB0B170E1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70" r:id="rId3"/>
    <p:sldLayoutId id="2147483668" r:id="rId4"/>
    <p:sldLayoutId id="2147483669" r:id="rId5"/>
    <p:sldLayoutId id="2147483653" r:id="rId6"/>
    <p:sldLayoutId id="2147483652" r:id="rId7"/>
    <p:sldLayoutId id="2147483656" r:id="rId8"/>
    <p:sldLayoutId id="2147483661" r:id="rId9"/>
    <p:sldLayoutId id="2147483660" r:id="rId10"/>
    <p:sldLayoutId id="2147483658" r:id="rId11"/>
    <p:sldLayoutId id="2147483651" r:id="rId12"/>
    <p:sldLayoutId id="2147483655" r:id="rId13"/>
    <p:sldLayoutId id="2147483654" r:id="rId14"/>
    <p:sldLayoutId id="2147483657" r:id="rId15"/>
    <p:sldLayoutId id="2147483659" r:id="rId16"/>
    <p:sldLayoutId id="2147483662" r:id="rId17"/>
    <p:sldLayoutId id="2147483663" r:id="rId18"/>
    <p:sldLayoutId id="2147483664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Применение генетического алгоритма в играх с нулевой суммой и неполной информацией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5347F53-F35D-69A6-4CA4-90CDBA71FD9F}"/>
              </a:ext>
            </a:extLst>
          </p:cNvPr>
          <p:cNvSpPr txBox="1">
            <a:spLocks/>
          </p:cNvSpPr>
          <p:nvPr/>
        </p:nvSpPr>
        <p:spPr>
          <a:xfrm>
            <a:off x="251520" y="4299942"/>
            <a:ext cx="4032448" cy="310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sz="2800" kern="1200">
                <a:solidFill>
                  <a:srgbClr val="0A347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ru-RU" sz="1000" dirty="0"/>
              <a:t>Подготовил: Кочев Илья, 3 курс, 3 группа 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E152FBC-92C1-8097-F9DB-4F3FB1F94E4E}"/>
              </a:ext>
            </a:extLst>
          </p:cNvPr>
          <p:cNvSpPr txBox="1">
            <a:spLocks/>
          </p:cNvSpPr>
          <p:nvPr/>
        </p:nvSpPr>
        <p:spPr>
          <a:xfrm>
            <a:off x="251520" y="4600183"/>
            <a:ext cx="3246311" cy="310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sz="2800" kern="1200">
                <a:solidFill>
                  <a:srgbClr val="0A347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lnSpc>
                <a:spcPct val="100000"/>
              </a:lnSpc>
            </a:pPr>
            <a:endParaRPr lang="ru-RU" sz="10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CAC7325-F42B-3EA5-984C-2DE7E46111B5}"/>
              </a:ext>
            </a:extLst>
          </p:cNvPr>
          <p:cNvSpPr txBox="1">
            <a:spLocks/>
          </p:cNvSpPr>
          <p:nvPr/>
        </p:nvSpPr>
        <p:spPr>
          <a:xfrm>
            <a:off x="4788024" y="339502"/>
            <a:ext cx="3246311" cy="310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3100"/>
              </a:lnSpc>
              <a:spcBef>
                <a:spcPct val="0"/>
              </a:spcBef>
              <a:buNone/>
              <a:defRPr sz="2800" kern="1200">
                <a:solidFill>
                  <a:srgbClr val="0A347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1600" dirty="0"/>
              <a:t>Кафедра дискретной математики и алгоритмики</a:t>
            </a:r>
          </a:p>
        </p:txBody>
      </p:sp>
    </p:spTree>
    <p:extLst>
      <p:ext uri="{BB962C8B-B14F-4D97-AF65-F5344CB8AC3E}">
        <p14:creationId xmlns:p14="http://schemas.microsoft.com/office/powerpoint/2010/main" val="51700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F0261-077F-44D0-F090-F8E92B9A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57740BDD-212F-B076-4004-8028C57812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ru-RU" dirty="0"/>
              <a:t>Цели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70772-B09B-5A9A-B2F3-D6FEBFE0CC70}"/>
              </a:ext>
            </a:extLst>
          </p:cNvPr>
          <p:cNvSpPr txBox="1"/>
          <p:nvPr/>
        </p:nvSpPr>
        <p:spPr>
          <a:xfrm>
            <a:off x="647564" y="1971585"/>
            <a:ext cx="7848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Изучение основ теории игр и их классификации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методов нахождения оптимальных стратегий в играх с неполной информацией и нулевой суммой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Программная реализация и исследование метода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Сравнительный анализ сгенерированных и существующих стратегий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7753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88D5-2570-AC50-ABB9-3991E17F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5085DAC2-F7F0-852A-2193-B0AAEB51F5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ru-RU" dirty="0"/>
              <a:t>Классификация игр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6E68B-0A4A-FE7D-B8D0-FC2BE77898AF}"/>
              </a:ext>
            </a:extLst>
          </p:cNvPr>
          <p:cNvSpPr/>
          <p:nvPr/>
        </p:nvSpPr>
        <p:spPr>
          <a:xfrm>
            <a:off x="899592" y="1890450"/>
            <a:ext cx="2808312" cy="864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44EE43-3EEC-0589-1C57-DAD15ADC2AD8}"/>
              </a:ext>
            </a:extLst>
          </p:cNvPr>
          <p:cNvSpPr txBox="1"/>
          <p:nvPr/>
        </p:nvSpPr>
        <p:spPr>
          <a:xfrm>
            <a:off x="1331640" y="1979391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Игры с неполной информацией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6FC09A-382C-400A-1931-C0213D6CF011}"/>
              </a:ext>
            </a:extLst>
          </p:cNvPr>
          <p:cNvSpPr/>
          <p:nvPr/>
        </p:nvSpPr>
        <p:spPr>
          <a:xfrm>
            <a:off x="5364088" y="1900126"/>
            <a:ext cx="2808312" cy="864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A6B76-91F0-09A2-2252-A68CAF2FF01D}"/>
              </a:ext>
            </a:extLst>
          </p:cNvPr>
          <p:cNvSpPr txBox="1"/>
          <p:nvPr/>
        </p:nvSpPr>
        <p:spPr>
          <a:xfrm>
            <a:off x="6030453" y="196048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Игры с нулевой суммой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A6979-7D62-717F-992B-4FA65E0C867F}"/>
              </a:ext>
            </a:extLst>
          </p:cNvPr>
          <p:cNvSpPr txBox="1"/>
          <p:nvPr/>
        </p:nvSpPr>
        <p:spPr>
          <a:xfrm>
            <a:off x="872771" y="276422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Камень, ножницы, бумага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Морской бой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Лото</a:t>
            </a:r>
            <a:endParaRPr lang="LID4096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74546-9FF0-C7EF-9A92-F726EB83FFB4}"/>
              </a:ext>
            </a:extLst>
          </p:cNvPr>
          <p:cNvSpPr txBox="1"/>
          <p:nvPr/>
        </p:nvSpPr>
        <p:spPr>
          <a:xfrm>
            <a:off x="5526397" y="2813300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Шахматы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Блэкджек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Покер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143107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C4AB6-50AC-0802-37F4-8B75E76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6F662-07AC-6723-55BA-226B149DE4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ru-RU" dirty="0"/>
              <a:t>Генетический алгоритм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0D3EA-D224-56D8-2179-3DBD4F0B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75" y="1161782"/>
            <a:ext cx="2657049" cy="397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59B32-E6EB-B6D1-B3EA-6406A6CBC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01CAC-A3A6-DE41-7635-D5AB308E3A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ru-RU" dirty="0"/>
              <a:t>Геном бота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73E4F-9680-E77E-0412-69D3B1C6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1563638"/>
            <a:ext cx="6486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1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DF3F2-4363-8DE7-DE6A-DFB46AEDDD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Классификация стратегий и их эффективность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1F2EC-89E4-B115-64E1-F16106B4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" y="1896159"/>
            <a:ext cx="4432962" cy="2016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09969-0850-0C18-380F-E19EF3EAC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35" y="1851670"/>
            <a:ext cx="4681435" cy="21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8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F3DB-8883-2B6D-97BB-6D0E465F5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E9B9722-37DE-B289-F01A-55E4F9963C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ru-RU" dirty="0"/>
              <a:t>Выводы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E05C2-0543-682E-FA34-CF2E21BAA897}"/>
              </a:ext>
            </a:extLst>
          </p:cNvPr>
          <p:cNvSpPr txBox="1"/>
          <p:nvPr/>
        </p:nvSpPr>
        <p:spPr>
          <a:xfrm>
            <a:off x="683568" y="1635646"/>
            <a:ext cx="78488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ходе курсовой работы были изучены основные элементы теории игр.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Была разработана компьютерная модель игры техасский холдем.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Успешно разработан класс примитивного бота, способного принимать решения на основе весов в геноме.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Реализован генетический алгоритм для нахождения оптимальной стратегии игры.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ходе вычислительного эксперимента были классифицированы основные стратегии игры в покер и исследована их эффективность.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Проведено уссовершенствование процесса эволюции и улучшение генома примитивного бота.</a:t>
            </a:r>
          </a:p>
        </p:txBody>
      </p:sp>
    </p:spTree>
    <p:extLst>
      <p:ext uri="{BB962C8B-B14F-4D97-AF65-F5344CB8AC3E}">
        <p14:creationId xmlns:p14="http://schemas.microsoft.com/office/powerpoint/2010/main" val="3988217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>
          <a:xfrm>
            <a:off x="1691680" y="2363322"/>
            <a:ext cx="5760640" cy="416856"/>
          </a:xfrm>
        </p:spPr>
        <p:txBody>
          <a:bodyPr/>
          <a:lstStyle/>
          <a:p>
            <a:pPr algn="ctr"/>
            <a:r>
              <a:rPr lang="ru-RU" sz="32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8975326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163</Words>
  <Application>Microsoft Office PowerPoint</Application>
  <PresentationFormat>Экран (16:9)</PresentationFormat>
  <Paragraphs>29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Calibri</vt:lpstr>
      <vt:lpstr>Тема Office</vt:lpstr>
      <vt:lpstr>Применение генетического алгоритма в играх с нулевой суммой и неполной информацией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uchebn</dc:creator>
  <cp:lastModifiedBy>user</cp:lastModifiedBy>
  <cp:revision>82</cp:revision>
  <dcterms:created xsi:type="dcterms:W3CDTF">2020-01-16T07:07:12Z</dcterms:created>
  <dcterms:modified xsi:type="dcterms:W3CDTF">2025-05-22T06:59:21Z</dcterms:modified>
</cp:coreProperties>
</file>